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fnRfL/DeYy1SLCNUQUhQg/D1+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0028CD-377B-48F8-A253-3967DC0AEDEB}">
  <a:tblStyle styleId="{230028CD-377B-48F8-A253-3967DC0AED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264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dirty="0"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efb04571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efb045717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1" name="Google Shape;161;g2eefb045717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52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b729d22d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2eb729d22d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b729d22d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zh-CN" dirty="0"/>
          </a:p>
        </p:txBody>
      </p:sp>
      <p:sp>
        <p:nvSpPr>
          <p:cNvPr id="191" name="Google Shape;191;g2eb729d22d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b729d22d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eb729d22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b729d22df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2eb729d22d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efb045717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zh-CN" dirty="0"/>
          </a:p>
        </p:txBody>
      </p:sp>
      <p:sp>
        <p:nvSpPr>
          <p:cNvPr id="151" name="Google Shape;151;g2eefb04571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efb04571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efb045717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2eefb045717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efb04571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efb045717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61" name="Google Shape;161;g2eefb045717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75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efb04571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efb045717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61" name="Google Shape;161;g2eefb045717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16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73243" y="1674675"/>
            <a:ext cx="6096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Innovation in Scholarly Communication: Impactful Practices for the Future</a:t>
            </a:r>
            <a:endParaRPr sz="3000"/>
          </a:p>
        </p:txBody>
      </p:sp>
      <p:sp>
        <p:nvSpPr>
          <p:cNvPr id="94" name="Google Shape;94;p1"/>
          <p:cNvSpPr/>
          <p:nvPr/>
        </p:nvSpPr>
        <p:spPr>
          <a:xfrm>
            <a:off x="1962243" y="4430870"/>
            <a:ext cx="6096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Stone Zhong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Manager, </a:t>
            </a:r>
            <a:r>
              <a:rPr lang="en-US" sz="180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TrendMD</a:t>
            </a: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China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l="18866" t="11319" r="14587" b="22133"/>
          <a:stretch/>
        </p:blipFill>
        <p:spPr>
          <a:xfrm>
            <a:off x="378303" y="4246322"/>
            <a:ext cx="1343400" cy="134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5825" y="5194071"/>
            <a:ext cx="1639201" cy="5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efb045717_0_225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r>
              <a:rPr lang="en-US" altLang="zh-CN" sz="2400" b="1">
                <a:solidFill>
                  <a:schemeClr val="dk1"/>
                </a:solidFill>
                <a:latin typeface="Cambria"/>
                <a:ea typeface="Cambria"/>
                <a:sym typeface="Helvetica Neue"/>
              </a:rPr>
              <a:t>Used on over 8,000 scholarly websites by 550+ publishers</a:t>
            </a:r>
          </a:p>
          <a:p>
            <a:pPr>
              <a:buSzPts val="1100"/>
            </a:pPr>
            <a:endParaRPr lang="en-US" altLang="zh-CN" sz="2400" b="1">
              <a:solidFill>
                <a:schemeClr val="dk1"/>
              </a:solidFill>
              <a:latin typeface="Cambria"/>
              <a:ea typeface="Cambria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" name="Google Shape;353;g23ec5adfd5c_0_48">
            <a:extLst>
              <a:ext uri="{FF2B5EF4-FFF2-40B4-BE49-F238E27FC236}">
                <a16:creationId xmlns:a16="http://schemas.microsoft.com/office/drawing/2014/main" id="{62F7B6AC-2DA6-F85E-3297-9028F3694714}"/>
              </a:ext>
            </a:extLst>
          </p:cNvPr>
          <p:cNvGrpSpPr/>
          <p:nvPr/>
        </p:nvGrpSpPr>
        <p:grpSpPr>
          <a:xfrm>
            <a:off x="705052" y="1260903"/>
            <a:ext cx="10496158" cy="4419808"/>
            <a:chOff x="457199" y="1113948"/>
            <a:chExt cx="8017290" cy="3493982"/>
          </a:xfrm>
        </p:grpSpPr>
        <p:pic>
          <p:nvPicPr>
            <p:cNvPr id="3" name="Google Shape;354;g23ec5adfd5c_0_48">
              <a:extLst>
                <a:ext uri="{FF2B5EF4-FFF2-40B4-BE49-F238E27FC236}">
                  <a16:creationId xmlns:a16="http://schemas.microsoft.com/office/drawing/2014/main" id="{0789A5E4-2BB7-2193-7B8A-C4870BC298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63844" y="2225741"/>
              <a:ext cx="525962" cy="35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55;g23ec5adfd5c_0_48" descr="Screen Shot 2016-12-05 at 00.20.11.png">
              <a:extLst>
                <a:ext uri="{FF2B5EF4-FFF2-40B4-BE49-F238E27FC236}">
                  <a16:creationId xmlns:a16="http://schemas.microsoft.com/office/drawing/2014/main" id="{AA79B3A7-4FB6-ADB5-CB10-BABBEA3EE0D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4569" y="2226654"/>
              <a:ext cx="652813" cy="348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oogle Shape;356;g23ec5adfd5c_0_48">
              <a:extLst>
                <a:ext uri="{FF2B5EF4-FFF2-40B4-BE49-F238E27FC236}">
                  <a16:creationId xmlns:a16="http://schemas.microsoft.com/office/drawing/2014/main" id="{5A42679D-CA8A-9E57-362C-108B32DE396D}"/>
                </a:ext>
              </a:extLst>
            </p:cNvPr>
            <p:cNvGrpSpPr/>
            <p:nvPr/>
          </p:nvGrpSpPr>
          <p:grpSpPr>
            <a:xfrm>
              <a:off x="1927572" y="4137267"/>
              <a:ext cx="3958222" cy="470663"/>
              <a:chOff x="1927572" y="4427342"/>
              <a:chExt cx="3958222" cy="470663"/>
            </a:xfrm>
          </p:grpSpPr>
          <p:pic>
            <p:nvPicPr>
              <p:cNvPr id="55" name="Google Shape;357;g23ec5adfd5c_0_48" descr="COBNewLogo300dpi.jpg">
                <a:extLst>
                  <a:ext uri="{FF2B5EF4-FFF2-40B4-BE49-F238E27FC236}">
                    <a16:creationId xmlns:a16="http://schemas.microsoft.com/office/drawing/2014/main" id="{B2C775F8-4DB9-622F-0BE3-587532C081C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64970" y="4462606"/>
                <a:ext cx="715015" cy="4001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358;g23ec5adfd5c_0_48">
                <a:extLst>
                  <a:ext uri="{FF2B5EF4-FFF2-40B4-BE49-F238E27FC236}">
                    <a16:creationId xmlns:a16="http://schemas.microsoft.com/office/drawing/2014/main" id="{82B75BA9-0C2D-C783-E01D-7DCB82950E7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884242" y="4558624"/>
                <a:ext cx="1001552" cy="208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359;g23ec5adfd5c_0_48">
                <a:extLst>
                  <a:ext uri="{FF2B5EF4-FFF2-40B4-BE49-F238E27FC236}">
                    <a16:creationId xmlns:a16="http://schemas.microsoft.com/office/drawing/2014/main" id="{552B25B3-8734-D1BC-7415-5018A2F1C6C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27572" y="4427342"/>
                <a:ext cx="973894" cy="470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Google Shape;360;g23ec5adfd5c_0_48" descr="ers_logo.png">
              <a:extLst>
                <a:ext uri="{FF2B5EF4-FFF2-40B4-BE49-F238E27FC236}">
                  <a16:creationId xmlns:a16="http://schemas.microsoft.com/office/drawing/2014/main" id="{D99FE7A4-796F-F717-212D-9DAAF8E7B94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6833" y="2886133"/>
              <a:ext cx="708285" cy="25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61;g23ec5adfd5c_0_48">
              <a:extLst>
                <a:ext uri="{FF2B5EF4-FFF2-40B4-BE49-F238E27FC236}">
                  <a16:creationId xmlns:a16="http://schemas.microsoft.com/office/drawing/2014/main" id="{2DB106AD-1087-F42F-3F60-5609AA579A6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29846" b="34681"/>
            <a:stretch/>
          </p:blipFill>
          <p:spPr>
            <a:xfrm>
              <a:off x="1872252" y="2882851"/>
              <a:ext cx="1084548" cy="26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62;g23ec5adfd5c_0_48">
              <a:extLst>
                <a:ext uri="{FF2B5EF4-FFF2-40B4-BE49-F238E27FC236}">
                  <a16:creationId xmlns:a16="http://schemas.microsoft.com/office/drawing/2014/main" id="{1ADB0639-7FE5-01AE-FD07-D61B721C813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00116" y="2861917"/>
              <a:ext cx="652800" cy="301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oogle Shape;363;g23ec5adfd5c_0_48">
              <a:extLst>
                <a:ext uri="{FF2B5EF4-FFF2-40B4-BE49-F238E27FC236}">
                  <a16:creationId xmlns:a16="http://schemas.microsoft.com/office/drawing/2014/main" id="{4E8E8D91-50B7-15BC-5530-10A685E11C58}"/>
                </a:ext>
              </a:extLst>
            </p:cNvPr>
            <p:cNvGrpSpPr/>
            <p:nvPr/>
          </p:nvGrpSpPr>
          <p:grpSpPr>
            <a:xfrm>
              <a:off x="546837" y="3461265"/>
              <a:ext cx="5360429" cy="284012"/>
              <a:chOff x="546837" y="3653867"/>
              <a:chExt cx="5360429" cy="284012"/>
            </a:xfrm>
          </p:grpSpPr>
          <p:pic>
            <p:nvPicPr>
              <p:cNvPr id="53" name="Google Shape;364;g23ec5adfd5c_0_48">
                <a:extLst>
                  <a:ext uri="{FF2B5EF4-FFF2-40B4-BE49-F238E27FC236}">
                    <a16:creationId xmlns:a16="http://schemas.microsoft.com/office/drawing/2014/main" id="{7BF32E6E-D2DF-210B-E65C-B7038083225F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6837" y="3653867"/>
                <a:ext cx="839214" cy="28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365;g23ec5adfd5c_0_48" descr="AAAS.png">
                <a:extLst>
                  <a:ext uri="{FF2B5EF4-FFF2-40B4-BE49-F238E27FC236}">
                    <a16:creationId xmlns:a16="http://schemas.microsoft.com/office/drawing/2014/main" id="{4B9A2D87-FFCD-9EF1-8902-5A9B6AA2C96C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905716" y="3675905"/>
                <a:ext cx="1001550" cy="2307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Google Shape;367;g23ec5adfd5c_0_48">
              <a:extLst>
                <a:ext uri="{FF2B5EF4-FFF2-40B4-BE49-F238E27FC236}">
                  <a16:creationId xmlns:a16="http://schemas.microsoft.com/office/drawing/2014/main" id="{DD911737-039F-50F8-DB85-85977C7DD88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l="1890" r="-1889"/>
            <a:stretch/>
          </p:blipFill>
          <p:spPr>
            <a:xfrm>
              <a:off x="546838" y="1624679"/>
              <a:ext cx="708275" cy="2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68;g23ec5adfd5c_0_48" descr="atypon-38a9c282d1fbb5a5268d91759d9ed6de.png">
              <a:extLst>
                <a:ext uri="{FF2B5EF4-FFF2-40B4-BE49-F238E27FC236}">
                  <a16:creationId xmlns:a16="http://schemas.microsoft.com/office/drawing/2014/main" id="{F9429600-F030-7951-BE4B-5C2F57DAC959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151713" y="2049590"/>
              <a:ext cx="1092780" cy="296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69;g23ec5adfd5c_0_48" descr="logo_hw_2.png">
              <a:extLst>
                <a:ext uri="{FF2B5EF4-FFF2-40B4-BE49-F238E27FC236}">
                  <a16:creationId xmlns:a16="http://schemas.microsoft.com/office/drawing/2014/main" id="{A1AC2E9E-551F-3A20-5632-1AEE72F9C27A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966771" y="1541278"/>
              <a:ext cx="1462664" cy="34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70;g23ec5adfd5c_0_48" descr="ingenta-connect_250x60.png">
              <a:extLst>
                <a:ext uri="{FF2B5EF4-FFF2-40B4-BE49-F238E27FC236}">
                  <a16:creationId xmlns:a16="http://schemas.microsoft.com/office/drawing/2014/main" id="{1AC365C0-E261-BCAB-4220-6DDC86F05896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r="26421"/>
            <a:stretch/>
          </p:blipFill>
          <p:spPr>
            <a:xfrm>
              <a:off x="7218591" y="2506625"/>
              <a:ext cx="959025" cy="31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71;g23ec5adfd5c_0_48" descr="ojs_logo.png">
              <a:extLst>
                <a:ext uri="{FF2B5EF4-FFF2-40B4-BE49-F238E27FC236}">
                  <a16:creationId xmlns:a16="http://schemas.microsoft.com/office/drawing/2014/main" id="{24B9534B-D35A-A52D-6B81-C2312F7618D0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237422" y="3609861"/>
              <a:ext cx="921362" cy="459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72;g23ec5adfd5c_0_48" descr="Screen Shot 2016-12-05 at 00.36.57.png">
              <a:extLst>
                <a:ext uri="{FF2B5EF4-FFF2-40B4-BE49-F238E27FC236}">
                  <a16:creationId xmlns:a16="http://schemas.microsoft.com/office/drawing/2014/main" id="{0F3D59BB-A9D7-2A3B-0BAD-9EC9AD4C3980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218593" y="2979175"/>
              <a:ext cx="959021" cy="469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73;g23ec5adfd5c_0_48">
              <a:extLst>
                <a:ext uri="{FF2B5EF4-FFF2-40B4-BE49-F238E27FC236}">
                  <a16:creationId xmlns:a16="http://schemas.microsoft.com/office/drawing/2014/main" id="{A522E73D-0F75-CF62-9587-5AF7C6D657C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921718" y="4230635"/>
              <a:ext cx="1552771" cy="24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74;g23ec5adfd5c_0_48">
              <a:extLst>
                <a:ext uri="{FF2B5EF4-FFF2-40B4-BE49-F238E27FC236}">
                  <a16:creationId xmlns:a16="http://schemas.microsoft.com/office/drawing/2014/main" id="{C580C8A5-B8E3-E1EF-A808-E574EF92ABDA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935013" y="3379887"/>
              <a:ext cx="959025" cy="4467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oogle Shape;375;g23ec5adfd5c_0_48">
              <a:extLst>
                <a:ext uri="{FF2B5EF4-FFF2-40B4-BE49-F238E27FC236}">
                  <a16:creationId xmlns:a16="http://schemas.microsoft.com/office/drawing/2014/main" id="{71AA7BBF-6808-09CF-BECF-F9AFF3BB4088}"/>
                </a:ext>
              </a:extLst>
            </p:cNvPr>
            <p:cNvGrpSpPr/>
            <p:nvPr/>
          </p:nvGrpSpPr>
          <p:grpSpPr>
            <a:xfrm>
              <a:off x="1990576" y="1664450"/>
              <a:ext cx="847900" cy="218243"/>
              <a:chOff x="3602875" y="3161900"/>
              <a:chExt cx="847900" cy="218243"/>
            </a:xfrm>
          </p:grpSpPr>
          <p:pic>
            <p:nvPicPr>
              <p:cNvPr id="51" name="Google Shape;376;g23ec5adfd5c_0_48">
                <a:extLst>
                  <a:ext uri="{FF2B5EF4-FFF2-40B4-BE49-F238E27FC236}">
                    <a16:creationId xmlns:a16="http://schemas.microsoft.com/office/drawing/2014/main" id="{8B6EC4F6-9BED-659D-61E5-1887C623B7F5}"/>
                  </a:ext>
                </a:extLst>
              </p:cNvPr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3602875" y="3163014"/>
                <a:ext cx="839213" cy="2171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Google Shape;377;g23ec5adfd5c_0_48">
                <a:extLst>
                  <a:ext uri="{FF2B5EF4-FFF2-40B4-BE49-F238E27FC236}">
                    <a16:creationId xmlns:a16="http://schemas.microsoft.com/office/drawing/2014/main" id="{50CB4D75-AFD4-6E33-B8C3-4E6F2299CB4D}"/>
                  </a:ext>
                </a:extLst>
              </p:cNvPr>
              <p:cNvSpPr/>
              <p:nvPr/>
            </p:nvSpPr>
            <p:spPr>
              <a:xfrm>
                <a:off x="4410275" y="3161900"/>
                <a:ext cx="40500" cy="3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78;g23ec5adfd5c_0_48">
              <a:extLst>
                <a:ext uri="{FF2B5EF4-FFF2-40B4-BE49-F238E27FC236}">
                  <a16:creationId xmlns:a16="http://schemas.microsoft.com/office/drawing/2014/main" id="{11704BD7-10E9-7759-03A5-F1AD457F5193}"/>
                </a:ext>
              </a:extLst>
            </p:cNvPr>
            <p:cNvGrpSpPr/>
            <p:nvPr/>
          </p:nvGrpSpPr>
          <p:grpSpPr>
            <a:xfrm>
              <a:off x="5006904" y="1560652"/>
              <a:ext cx="839225" cy="425845"/>
              <a:chOff x="5006904" y="1865452"/>
              <a:chExt cx="839225" cy="425845"/>
            </a:xfrm>
          </p:grpSpPr>
          <p:pic>
            <p:nvPicPr>
              <p:cNvPr id="49" name="Google Shape;379;g23ec5adfd5c_0_48" descr="ieee-logo.png">
                <a:extLst>
                  <a:ext uri="{FF2B5EF4-FFF2-40B4-BE49-F238E27FC236}">
                    <a16:creationId xmlns:a16="http://schemas.microsoft.com/office/drawing/2014/main" id="{60336A8E-E3AA-0AE0-0638-489671A62CC5}"/>
                  </a:ext>
                </a:extLst>
              </p:cNvPr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5006904" y="1865452"/>
                <a:ext cx="839225" cy="4258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Google Shape;380;g23ec5adfd5c_0_48">
                <a:extLst>
                  <a:ext uri="{FF2B5EF4-FFF2-40B4-BE49-F238E27FC236}">
                    <a16:creationId xmlns:a16="http://schemas.microsoft.com/office/drawing/2014/main" id="{5039B036-A750-F02E-A820-9D71684EF115}"/>
                  </a:ext>
                </a:extLst>
              </p:cNvPr>
              <p:cNvSpPr/>
              <p:nvPr/>
            </p:nvSpPr>
            <p:spPr>
              <a:xfrm>
                <a:off x="5736825" y="2156025"/>
                <a:ext cx="40500" cy="37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81;g23ec5adfd5c_0_48">
              <a:extLst>
                <a:ext uri="{FF2B5EF4-FFF2-40B4-BE49-F238E27FC236}">
                  <a16:creationId xmlns:a16="http://schemas.microsoft.com/office/drawing/2014/main" id="{ED5B5179-C3F2-C479-3775-2E79C651D87A}"/>
                </a:ext>
              </a:extLst>
            </p:cNvPr>
            <p:cNvGrpSpPr/>
            <p:nvPr/>
          </p:nvGrpSpPr>
          <p:grpSpPr>
            <a:xfrm>
              <a:off x="1950638" y="2272941"/>
              <a:ext cx="927775" cy="263434"/>
              <a:chOff x="1955550" y="2577741"/>
              <a:chExt cx="927775" cy="263434"/>
            </a:xfrm>
          </p:grpSpPr>
          <p:pic>
            <p:nvPicPr>
              <p:cNvPr id="46" name="Google Shape;382;g23ec5adfd5c_0_48" descr="ADA-0cca31262cb4983f1cda6964dda76423.png">
                <a:extLst>
                  <a:ext uri="{FF2B5EF4-FFF2-40B4-BE49-F238E27FC236}">
                    <a16:creationId xmlns:a16="http://schemas.microsoft.com/office/drawing/2014/main" id="{C60201C3-EB0B-6172-77A5-B0630335121F}"/>
                  </a:ext>
                </a:extLst>
              </p:cNvPr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1955550" y="2577741"/>
                <a:ext cx="917935" cy="256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Google Shape;383;g23ec5adfd5c_0_48">
                <a:extLst>
                  <a:ext uri="{FF2B5EF4-FFF2-40B4-BE49-F238E27FC236}">
                    <a16:creationId xmlns:a16="http://schemas.microsoft.com/office/drawing/2014/main" id="{EFE906A5-B276-9E59-A992-E289C972605A}"/>
                  </a:ext>
                </a:extLst>
              </p:cNvPr>
              <p:cNvSpPr/>
              <p:nvPr/>
            </p:nvSpPr>
            <p:spPr>
              <a:xfrm>
                <a:off x="2839525" y="2797375"/>
                <a:ext cx="43800" cy="43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4;g23ec5adfd5c_0_48">
                <a:extLst>
                  <a:ext uri="{FF2B5EF4-FFF2-40B4-BE49-F238E27FC236}">
                    <a16:creationId xmlns:a16="http://schemas.microsoft.com/office/drawing/2014/main" id="{3F41913B-1313-6319-51CA-EEE8C969CF6E}"/>
                  </a:ext>
                </a:extLst>
              </p:cNvPr>
              <p:cNvSpPr/>
              <p:nvPr/>
            </p:nvSpPr>
            <p:spPr>
              <a:xfrm>
                <a:off x="2250200" y="2797375"/>
                <a:ext cx="40800" cy="40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7" name="Google Shape;385;g23ec5adfd5c_0_48">
              <a:extLst>
                <a:ext uri="{FF2B5EF4-FFF2-40B4-BE49-F238E27FC236}">
                  <a16:creationId xmlns:a16="http://schemas.microsoft.com/office/drawing/2014/main" id="{0C2147DC-C16C-81FF-F31D-94D3E8A0471F}"/>
                </a:ext>
              </a:extLst>
            </p:cNvPr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3562938" y="3447038"/>
              <a:ext cx="927775" cy="31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6;g23ec5adfd5c_0_48">
              <a:extLst>
                <a:ext uri="{FF2B5EF4-FFF2-40B4-BE49-F238E27FC236}">
                  <a16:creationId xmlns:a16="http://schemas.microsoft.com/office/drawing/2014/main" id="{6ACF864D-1A14-77B9-C857-7EF976BE4899}"/>
                </a:ext>
              </a:extLst>
            </p:cNvPr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457199" y="4170731"/>
              <a:ext cx="959025" cy="36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87;g23ec5adfd5c_0_48">
              <a:extLst>
                <a:ext uri="{FF2B5EF4-FFF2-40B4-BE49-F238E27FC236}">
                  <a16:creationId xmlns:a16="http://schemas.microsoft.com/office/drawing/2014/main" id="{9F6D2A3B-1F0B-87A8-BA62-3CEBD16CCA74}"/>
                </a:ext>
              </a:extLst>
            </p:cNvPr>
            <p:cNvSpPr/>
            <p:nvPr/>
          </p:nvSpPr>
          <p:spPr>
            <a:xfrm>
              <a:off x="5175225" y="2515750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;g23ec5adfd5c_0_48">
              <a:extLst>
                <a:ext uri="{FF2B5EF4-FFF2-40B4-BE49-F238E27FC236}">
                  <a16:creationId xmlns:a16="http://schemas.microsoft.com/office/drawing/2014/main" id="{429B325B-D159-40D7-C813-C6556E6642FE}"/>
                </a:ext>
              </a:extLst>
            </p:cNvPr>
            <p:cNvSpPr/>
            <p:nvPr/>
          </p:nvSpPr>
          <p:spPr>
            <a:xfrm>
              <a:off x="5253700" y="2516838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Google Shape;389;g23ec5adfd5c_0_48">
              <a:extLst>
                <a:ext uri="{FF2B5EF4-FFF2-40B4-BE49-F238E27FC236}">
                  <a16:creationId xmlns:a16="http://schemas.microsoft.com/office/drawing/2014/main" id="{81E15D48-763E-387F-A83E-FD059285BCAE}"/>
                </a:ext>
              </a:extLst>
            </p:cNvPr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853760" y="2250150"/>
              <a:ext cx="1145504" cy="30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390;g23ec5adfd5c_0_48">
              <a:extLst>
                <a:ext uri="{FF2B5EF4-FFF2-40B4-BE49-F238E27FC236}">
                  <a16:creationId xmlns:a16="http://schemas.microsoft.com/office/drawing/2014/main" id="{BEF16EB2-19EA-06F4-3A11-FC9EDEF2DDA0}"/>
                </a:ext>
              </a:extLst>
            </p:cNvPr>
            <p:cNvSpPr txBox="1"/>
            <p:nvPr/>
          </p:nvSpPr>
          <p:spPr>
            <a:xfrm>
              <a:off x="2804819" y="1113948"/>
              <a:ext cx="959025" cy="349500"/>
            </a:xfrm>
            <a:prstGeom prst="rect">
              <a:avLst/>
            </a:prstGeom>
            <a:solidFill>
              <a:srgbClr val="FFFBD4"/>
            </a:solidFill>
            <a:ln>
              <a:noFill/>
            </a:ln>
          </p:spPr>
          <p:txBody>
            <a:bodyPr spcFirstLastPara="1" wrap="square" lIns="182875" tIns="45725" rIns="18287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17315C"/>
                  </a:solidFill>
                  <a:sym typeface="Helvetica Neue"/>
                </a:rPr>
                <a:t>Publishers</a:t>
              </a:r>
              <a:endParaRPr sz="1300" b="1">
                <a:solidFill>
                  <a:srgbClr val="17315C"/>
                </a:solidFill>
                <a:sym typeface="Helvetica Neue"/>
              </a:endParaRPr>
            </a:p>
          </p:txBody>
        </p:sp>
        <p:sp>
          <p:nvSpPr>
            <p:cNvPr id="43" name="Google Shape;391;g23ec5adfd5c_0_48">
              <a:extLst>
                <a:ext uri="{FF2B5EF4-FFF2-40B4-BE49-F238E27FC236}">
                  <a16:creationId xmlns:a16="http://schemas.microsoft.com/office/drawing/2014/main" id="{09FB8A50-63BB-BACF-DD5E-2C483C70B3A9}"/>
                </a:ext>
              </a:extLst>
            </p:cNvPr>
            <p:cNvSpPr txBox="1"/>
            <p:nvPr/>
          </p:nvSpPr>
          <p:spPr>
            <a:xfrm>
              <a:off x="6921718" y="1132274"/>
              <a:ext cx="1503452" cy="315300"/>
            </a:xfrm>
            <a:prstGeom prst="rect">
              <a:avLst/>
            </a:prstGeom>
            <a:solidFill>
              <a:srgbClr val="FFFBD4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17315C"/>
                  </a:solidFill>
                </a:rPr>
                <a:t>Integration partners</a:t>
              </a:r>
              <a:endParaRPr sz="1300" b="1">
                <a:solidFill>
                  <a:srgbClr val="17315C"/>
                </a:solidFill>
              </a:endParaRPr>
            </a:p>
          </p:txBody>
        </p:sp>
        <p:cxnSp>
          <p:nvCxnSpPr>
            <p:cNvPr id="45" name="Google Shape;393;g23ec5adfd5c_0_48">
              <a:extLst>
                <a:ext uri="{FF2B5EF4-FFF2-40B4-BE49-F238E27FC236}">
                  <a16:creationId xmlns:a16="http://schemas.microsoft.com/office/drawing/2014/main" id="{ADABBECA-0F15-F1D1-F6E3-B6F8AB1FE9BB}"/>
                </a:ext>
              </a:extLst>
            </p:cNvPr>
            <p:cNvCxnSpPr/>
            <p:nvPr/>
          </p:nvCxnSpPr>
          <p:spPr>
            <a:xfrm flipH="1">
              <a:off x="6426450" y="1559275"/>
              <a:ext cx="11100" cy="29850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C62DC0-EE9E-4E5C-4D4F-E7D4B5FE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38" y="1939975"/>
            <a:ext cx="1409352" cy="4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3EC9A581-ACC0-6448-0BBA-CBFEBC45E95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45997" y="3453380"/>
            <a:ext cx="1503649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8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eb729d22df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b729d22df_0_19"/>
          <p:cNvSpPr/>
          <p:nvPr/>
        </p:nvSpPr>
        <p:spPr>
          <a:xfrm>
            <a:off x="1660924" y="1917225"/>
            <a:ext cx="41010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Increased Control Over Published Work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Enhancing Visibility and Citation Impact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Author-Level Metrics and </a:t>
            </a:r>
            <a:r>
              <a:rPr lang="en-US" sz="2000" b="1" err="1">
                <a:solidFill>
                  <a:schemeClr val="dk1"/>
                </a:solidFill>
              </a:rPr>
              <a:t>Altmetrics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g2eb729d22df_0_19"/>
          <p:cNvSpPr/>
          <p:nvPr/>
        </p:nvSpPr>
        <p:spPr>
          <a:xfrm>
            <a:off x="389025" y="3874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Impact on Authors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g2eb729d22df_0_19"/>
          <p:cNvSpPr txBox="1"/>
          <p:nvPr/>
        </p:nvSpPr>
        <p:spPr>
          <a:xfrm>
            <a:off x="5762375" y="2575050"/>
            <a:ext cx="32076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+18% 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Citation Impact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Open access articles receive 18% more citations than subscription-based articles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Source: PublishingState.com, 2023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eb729d22df_0_19"/>
          <p:cNvSpPr txBox="1"/>
          <p:nvPr/>
        </p:nvSpPr>
        <p:spPr>
          <a:xfrm>
            <a:off x="9093925" y="1412250"/>
            <a:ext cx="28443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+70% 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err="1">
                <a:solidFill>
                  <a:srgbClr val="16325C"/>
                </a:solidFill>
              </a:rPr>
              <a:t>Altmetrics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70% of researchers use </a:t>
            </a:r>
            <a:r>
              <a:rPr lang="en-US" sz="1700" err="1">
                <a:solidFill>
                  <a:schemeClr val="dk1"/>
                </a:solidFill>
              </a:rPr>
              <a:t>altmetrics</a:t>
            </a:r>
            <a:r>
              <a:rPr lang="en-US" sz="1700">
                <a:solidFill>
                  <a:schemeClr val="dk1"/>
                </a:solidFill>
              </a:rPr>
              <a:t> to track the broader impact of their work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Source: </a:t>
            </a:r>
            <a:r>
              <a:rPr lang="en-US" sz="1700" err="1">
                <a:solidFill>
                  <a:schemeClr val="dk1"/>
                </a:solidFill>
              </a:rPr>
              <a:t>Altmetric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eb729d22df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25" y="4611348"/>
            <a:ext cx="850750" cy="9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eb729d22df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124" y="3245123"/>
            <a:ext cx="850750" cy="9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eb729d22df_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925" y="1878877"/>
            <a:ext cx="850750" cy="90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eb729d22df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eb729d22df_0_28"/>
          <p:cNvSpPr/>
          <p:nvPr/>
        </p:nvSpPr>
        <p:spPr>
          <a:xfrm>
            <a:off x="3054752" y="4345200"/>
            <a:ext cx="98451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Evolution of Peer Review Processes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Role of Social Media in Scholarly Communication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Ethical Considerations and Challenges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g2eb729d22df_0_28"/>
          <p:cNvSpPr/>
          <p:nvPr/>
        </p:nvSpPr>
        <p:spPr>
          <a:xfrm>
            <a:off x="389025" y="3874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Future Practices and Predictions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g2eb729d22df_0_28"/>
          <p:cNvSpPr txBox="1"/>
          <p:nvPr/>
        </p:nvSpPr>
        <p:spPr>
          <a:xfrm>
            <a:off x="8343025" y="1673450"/>
            <a:ext cx="3212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Peer Review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AI-assisted peer reviews reduce the average review time by 30%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Source: IntegraNXT, 2024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eb729d22df_0_28"/>
          <p:cNvSpPr txBox="1"/>
          <p:nvPr/>
        </p:nvSpPr>
        <p:spPr>
          <a:xfrm>
            <a:off x="775600" y="1444850"/>
            <a:ext cx="5598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+60%</a:t>
            </a: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eb729d22df_0_28"/>
          <p:cNvSpPr txBox="1"/>
          <p:nvPr/>
        </p:nvSpPr>
        <p:spPr>
          <a:xfrm>
            <a:off x="2674500" y="1673450"/>
            <a:ext cx="35073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Social Media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60% of researchers use social media to share their findings and engage with peers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Source: ResearchGate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9" name="Google Shape;199;g2eb729d22df_0_28"/>
          <p:cNvSpPr txBox="1"/>
          <p:nvPr/>
        </p:nvSpPr>
        <p:spPr>
          <a:xfrm>
            <a:off x="6477300" y="1444850"/>
            <a:ext cx="30000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+30% </a:t>
            </a:r>
            <a:endParaRPr sz="61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2eb729d22df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850" y="4218000"/>
            <a:ext cx="1516650" cy="15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/>
          <p:nvPr/>
        </p:nvSpPr>
        <p:spPr>
          <a:xfrm>
            <a:off x="8630593" y="4776095"/>
            <a:ext cx="6096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Stone Zhong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stone.zhong@trendmd.com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4">
            <a:alphaModFix/>
          </a:blip>
          <a:srcRect l="18866" t="11319" r="14587" b="22133"/>
          <a:stretch/>
        </p:blipFill>
        <p:spPr>
          <a:xfrm>
            <a:off x="7046653" y="4591547"/>
            <a:ext cx="1343400" cy="134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175" y="5539296"/>
            <a:ext cx="1639201" cy="5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marR="0" lvl="0" indent="-342891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Transforming the Landscape of Academic Publishing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54235" y="3567788"/>
            <a:ext cx="3204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The Revolution in Scholarly Publishing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From traditional models   to dynamic, open, and tech-driven frameworks.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407350" y="3567788"/>
            <a:ext cx="3430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Impact on Global Scholarship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Enhancing access, collaboration, and       societal impact.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848543" y="3567788"/>
            <a:ext cx="32739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Driving Forces of  Change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AI, open access, and digital platforms are accelerating knowledge dissemination.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557" y="1500236"/>
            <a:ext cx="1939368" cy="186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319" y="1583136"/>
            <a:ext cx="1939368" cy="186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150" y="1583125"/>
            <a:ext cx="1767139" cy="170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eb729d22d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eb729d22df_0_5"/>
          <p:cNvSpPr/>
          <p:nvPr/>
        </p:nvSpPr>
        <p:spPr>
          <a:xfrm>
            <a:off x="1274698" y="1536650"/>
            <a:ext cx="34575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Open Access</a:t>
            </a:r>
            <a:r>
              <a:rPr lang="en-US" sz="2000">
                <a:solidFill>
                  <a:schemeClr val="dk1"/>
                </a:solidFill>
              </a:rPr>
              <a:t> Increasing Accessibility Removing Barriers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g2eb729d22df_0_5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Latest Changes in the Publishing World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g2eb729d22df_0_5"/>
          <p:cNvSpPr txBox="1"/>
          <p:nvPr/>
        </p:nvSpPr>
        <p:spPr>
          <a:xfrm>
            <a:off x="5521250" y="2521550"/>
            <a:ext cx="33615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+58%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Open Access Growth</a:t>
            </a:r>
            <a:r>
              <a:rPr lang="en-U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2023: 15,000+ open access journals indexed by DOAJ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2013: 9,500 open access journals indexed by DOAJ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Source: DOAJ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eb729d22df_0_5"/>
          <p:cNvSpPr txBox="1"/>
          <p:nvPr/>
        </p:nvSpPr>
        <p:spPr>
          <a:xfrm>
            <a:off x="8882750" y="1536650"/>
            <a:ext cx="3015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+62%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Preprint Server Usage </a:t>
            </a:r>
            <a:endParaRPr sz="2100" b="1">
              <a:solidFill>
                <a:srgbClr val="16325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2023: 170,000 preprints uploaded to </a:t>
            </a:r>
            <a:r>
              <a:rPr lang="en-US" sz="1700" err="1">
                <a:solidFill>
                  <a:schemeClr val="dk1"/>
                </a:solidFill>
              </a:rPr>
              <a:t>arXiv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2013: 105,000 preprints uploaded to </a:t>
            </a:r>
            <a:r>
              <a:rPr lang="en-US" sz="1700" err="1">
                <a:solidFill>
                  <a:schemeClr val="dk1"/>
                </a:solidFill>
              </a:rPr>
              <a:t>arXiv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Source: </a:t>
            </a:r>
            <a:r>
              <a:rPr lang="en-US" sz="1700" err="1">
                <a:solidFill>
                  <a:schemeClr val="dk1"/>
                </a:solidFill>
              </a:rPr>
              <a:t>arXiv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eb729d22df_0_5"/>
          <p:cNvSpPr txBox="1"/>
          <p:nvPr/>
        </p:nvSpPr>
        <p:spPr>
          <a:xfrm>
            <a:off x="1265826" y="2972650"/>
            <a:ext cx="336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Preprint Servers</a:t>
            </a:r>
            <a:r>
              <a:rPr lang="en-US" sz="2000">
                <a:solidFill>
                  <a:schemeClr val="dk1"/>
                </a:solidFill>
              </a:rPr>
              <a:t> Faster Dissemination of Research Findings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9" name="Google Shape;119;g2eb729d22df_0_5"/>
          <p:cNvSpPr txBox="1"/>
          <p:nvPr/>
        </p:nvSpPr>
        <p:spPr>
          <a:xfrm>
            <a:off x="1288250" y="4450700"/>
            <a:ext cx="34575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Transformative Agreements</a:t>
            </a:r>
            <a:r>
              <a:rPr lang="en-US" sz="2000" dirty="0">
                <a:solidFill>
                  <a:schemeClr val="dk1"/>
                </a:solidFill>
              </a:rPr>
              <a:t> Combining Subscription and Open Access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20" name="Google Shape;120;g2eb729d22df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75" y="1456200"/>
            <a:ext cx="1162800" cy="11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eb729d22df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88" y="3128563"/>
            <a:ext cx="842475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eb729d22df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225" y="4664325"/>
            <a:ext cx="984900" cy="9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352025" y="1710300"/>
            <a:ext cx="4470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Plain Language</a:t>
            </a:r>
            <a:r>
              <a:rPr lang="en-US" sz="2000">
                <a:solidFill>
                  <a:schemeClr val="dk1"/>
                </a:solidFill>
              </a:rPr>
              <a:t>: Making Science Accessible to a Broader Audience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AI Integration</a:t>
            </a:r>
            <a:r>
              <a:rPr lang="en-US" sz="2000">
                <a:solidFill>
                  <a:schemeClr val="dk1"/>
                </a:solidFill>
              </a:rPr>
              <a:t>: Enhancing Manuscript Preparation and Peer Review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Data Sharing</a:t>
            </a:r>
            <a:r>
              <a:rPr lang="en-US" sz="2000">
                <a:solidFill>
                  <a:schemeClr val="dk1"/>
                </a:solidFill>
              </a:rPr>
              <a:t>: Promoting Transparency and Reproducibility</a:t>
            </a:r>
            <a:endParaRPr sz="2000">
              <a:solidFill>
                <a:schemeClr val="dk1"/>
              </a:solidFill>
            </a:endParaRPr>
          </a:p>
          <a:p>
            <a:pPr marL="342891" marR="0" lvl="0" indent="-342891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 Trends in Scholarly Communication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92" y="4319336"/>
            <a:ext cx="1082483" cy="100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92" y="1763073"/>
            <a:ext cx="1082483" cy="100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192" y="2981025"/>
            <a:ext cx="1082483" cy="10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6303350" y="2901713"/>
            <a:ext cx="28443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+25% 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AI in Publishing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The use of AI in publishing workflows is projected to grow by 25% annually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Source: </a:t>
            </a:r>
            <a:r>
              <a:rPr lang="en-US" sz="1700" err="1">
                <a:solidFill>
                  <a:schemeClr val="dk1"/>
                </a:solidFill>
              </a:rPr>
              <a:t>Morressier</a:t>
            </a:r>
            <a:r>
              <a:rPr lang="en-US" sz="1700">
                <a:solidFill>
                  <a:schemeClr val="dk1"/>
                </a:solidFill>
              </a:rPr>
              <a:t>, 2024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9446700" y="1683763"/>
            <a:ext cx="27453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16325C"/>
                </a:solidFill>
                <a:latin typeface="Calibri"/>
                <a:ea typeface="Calibri"/>
                <a:cs typeface="Calibri"/>
                <a:sym typeface="Calibri"/>
              </a:rPr>
              <a:t>+25% 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325C"/>
                </a:solidFill>
              </a:rPr>
              <a:t>Data Sharing Impact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Studies show that articles with shared data are cited 25% more than those without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Source: PLOS</a:t>
            </a:r>
            <a:endParaRPr sz="5300" b="1">
              <a:solidFill>
                <a:srgbClr val="163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eb729d22df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eb729d22df_0_37"/>
          <p:cNvSpPr/>
          <p:nvPr/>
        </p:nvSpPr>
        <p:spPr>
          <a:xfrm>
            <a:off x="541425" y="430788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AI-powered Widget 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1" name="Google Shape;141;g2eb729d22df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5" y="361484"/>
            <a:ext cx="1639201" cy="5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b729d22df_0_37"/>
          <p:cNvSpPr txBox="1"/>
          <p:nvPr/>
        </p:nvSpPr>
        <p:spPr>
          <a:xfrm>
            <a:off x="7588142" y="2936853"/>
            <a:ext cx="22884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i="0" u="none" strike="noStrike" cap="none">
                <a:solidFill>
                  <a:srgbClr val="212C38"/>
                </a:solidFill>
              </a:rPr>
              <a:t>Article abstract</a:t>
            </a:r>
            <a:endParaRPr sz="2300" i="0" u="none" strike="noStrike" cap="none">
              <a:solidFill>
                <a:srgbClr val="212C38"/>
              </a:solidFill>
            </a:endParaRPr>
          </a:p>
        </p:txBody>
      </p:sp>
      <p:sp>
        <p:nvSpPr>
          <p:cNvPr id="143" name="Google Shape;143;g2eb729d22df_0_37"/>
          <p:cNvSpPr txBox="1"/>
          <p:nvPr/>
        </p:nvSpPr>
        <p:spPr>
          <a:xfrm>
            <a:off x="8798206" y="4868646"/>
            <a:ext cx="10785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i="0" u="none" strike="noStrike" cap="none">
                <a:solidFill>
                  <a:srgbClr val="002A40"/>
                </a:solidFill>
              </a:rPr>
              <a:t>widget</a:t>
            </a:r>
            <a:endParaRPr sz="2100" i="0" u="none" strike="noStrike" cap="none">
              <a:solidFill>
                <a:srgbClr val="002A40"/>
              </a:solidFill>
            </a:endParaRPr>
          </a:p>
        </p:txBody>
      </p:sp>
      <p:pic>
        <p:nvPicPr>
          <p:cNvPr id="144" name="Google Shape;144;g2eb729d22df_0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851" y="2284150"/>
            <a:ext cx="5774201" cy="360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eb729d22df_0_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159" y="4889080"/>
            <a:ext cx="1104661" cy="261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eb729d22df_0_37"/>
          <p:cNvSpPr/>
          <p:nvPr/>
        </p:nvSpPr>
        <p:spPr>
          <a:xfrm>
            <a:off x="6947992" y="2666858"/>
            <a:ext cx="211200" cy="1100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556A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eb729d22df_0_37"/>
          <p:cNvSpPr/>
          <p:nvPr/>
        </p:nvSpPr>
        <p:spPr>
          <a:xfrm>
            <a:off x="6948000" y="4134225"/>
            <a:ext cx="211200" cy="1751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1732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eb729d22df_0_37"/>
          <p:cNvSpPr txBox="1"/>
          <p:nvPr/>
        </p:nvSpPr>
        <p:spPr>
          <a:xfrm>
            <a:off x="609300" y="1275063"/>
            <a:ext cx="1097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We provide article recommendations within journals, blogs, and other sites that academics, doctors, and researchers use in their day-to-day work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eefb045717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eefb045717_0_209"/>
          <p:cNvSpPr/>
          <p:nvPr/>
        </p:nvSpPr>
        <p:spPr>
          <a:xfrm>
            <a:off x="541425" y="430788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How it works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5" name="Google Shape;155;g2eefb045717_0_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5" y="361484"/>
            <a:ext cx="1639201" cy="5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eefb045717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7342" y="144700"/>
            <a:ext cx="5231133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g2eefb045717_0_209"/>
          <p:cNvGraphicFramePr/>
          <p:nvPr>
            <p:extLst>
              <p:ext uri="{D42A27DB-BD31-4B8C-83A1-F6EECF244321}">
                <p14:modId xmlns:p14="http://schemas.microsoft.com/office/powerpoint/2010/main" val="3305678107"/>
              </p:ext>
            </p:extLst>
          </p:nvPr>
        </p:nvGraphicFramePr>
        <p:xfrm>
          <a:off x="711404" y="1421820"/>
          <a:ext cx="5817625" cy="4254350"/>
        </p:xfrm>
        <a:graphic>
          <a:graphicData uri="http://schemas.openxmlformats.org/drawingml/2006/table">
            <a:tbl>
              <a:tblPr>
                <a:noFill/>
                <a:tableStyleId>{230028CD-377B-48F8-A253-3967DC0AEDEB}</a:tableStyleId>
              </a:tblPr>
              <a:tblGrid>
                <a:gridCol w="58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325C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</a:rPr>
                        <a:t>Readers discover new content, based on: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96875" marR="98925" marT="98925" marB="989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3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325C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6325C"/>
                          </a:solidFill>
                        </a:rPr>
                        <a:t>What they are reading</a:t>
                      </a:r>
                      <a:endParaRPr sz="2000" b="1" u="none" strike="noStrike" cap="none">
                        <a:solidFill>
                          <a:srgbClr val="16325C"/>
                        </a:solidFill>
                      </a:endParaRPr>
                    </a:p>
                  </a:txBody>
                  <a:tcPr marL="791700" marR="296875" marT="98925" marB="989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325C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6325C"/>
                          </a:solidFill>
                        </a:rPr>
                        <a:t>What other users like them have read</a:t>
                      </a:r>
                      <a:endParaRPr sz="2000" b="1" u="none" strike="noStrike" cap="none">
                        <a:solidFill>
                          <a:srgbClr val="16325C"/>
                        </a:solidFill>
                      </a:endParaRPr>
                    </a:p>
                  </a:txBody>
                  <a:tcPr marL="791700" marR="296875" marT="98925" marB="989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325C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6325C"/>
                          </a:solidFill>
                        </a:rPr>
                        <a:t>What they have read in the past</a:t>
                      </a:r>
                      <a:endParaRPr sz="2000" b="1" u="none" strike="noStrike" cap="none">
                        <a:solidFill>
                          <a:srgbClr val="16325C"/>
                        </a:solidFill>
                      </a:endParaRPr>
                    </a:p>
                  </a:txBody>
                  <a:tcPr marL="791700" marR="296875" marT="98925" marB="989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5F7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eefb045717_0_225"/>
          <p:cNvGrpSpPr/>
          <p:nvPr/>
        </p:nvGrpSpPr>
        <p:grpSpPr>
          <a:xfrm>
            <a:off x="1132387" y="1907973"/>
            <a:ext cx="9927226" cy="3503142"/>
            <a:chOff x="521600" y="1472681"/>
            <a:chExt cx="8148425" cy="2627422"/>
          </a:xfrm>
        </p:grpSpPr>
        <p:sp>
          <p:nvSpPr>
            <p:cNvPr id="164" name="Google Shape;164;g2eefb045717_0_225"/>
            <p:cNvSpPr txBox="1"/>
            <p:nvPr/>
          </p:nvSpPr>
          <p:spPr>
            <a:xfrm>
              <a:off x="521600" y="2222042"/>
              <a:ext cx="212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Grow your readership</a:t>
              </a:r>
              <a:endParaRPr sz="1600" b="1">
                <a:solidFill>
                  <a:srgbClr val="002A40"/>
                </a:solidFill>
              </a:endParaRPr>
            </a:p>
          </p:txBody>
        </p:sp>
        <p:sp>
          <p:nvSpPr>
            <p:cNvPr id="165" name="Google Shape;165;g2eefb045717_0_225"/>
            <p:cNvSpPr txBox="1"/>
            <p:nvPr/>
          </p:nvSpPr>
          <p:spPr>
            <a:xfrm>
              <a:off x="3339800" y="2222048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Increase citations</a:t>
              </a:r>
              <a:endParaRPr sz="1600" b="1">
                <a:solidFill>
                  <a:srgbClr val="002A40"/>
                </a:solidFill>
              </a:endParaRPr>
            </a:p>
          </p:txBody>
        </p:sp>
        <p:sp>
          <p:nvSpPr>
            <p:cNvPr id="166" name="Google Shape;166;g2eefb045717_0_225"/>
            <p:cNvSpPr txBox="1"/>
            <p:nvPr/>
          </p:nvSpPr>
          <p:spPr>
            <a:xfrm>
              <a:off x="6256525" y="2222048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Build brand awareness</a:t>
              </a:r>
              <a:endParaRPr sz="1600" b="1">
                <a:solidFill>
                  <a:srgbClr val="002A40"/>
                </a:solidFill>
              </a:endParaRPr>
            </a:p>
          </p:txBody>
        </p:sp>
        <p:pic>
          <p:nvPicPr>
            <p:cNvPr id="167" name="Google Shape;167;g2eefb045717_0_225" descr="Asset 124@4x.png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3841" y="1472681"/>
              <a:ext cx="1008383" cy="80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2eefb045717_0_225" descr="Asset 118@4x.png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6119" y="2975797"/>
              <a:ext cx="1112011" cy="723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2eefb045717_0_225" descr="Asset 116@4x.png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3483" y="1512331"/>
              <a:ext cx="938444" cy="72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g2eefb045717_0_225" descr="Asset 132@4x.png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16125" y="1472684"/>
              <a:ext cx="1112000" cy="8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2eefb045717_0_225" descr="Asset 135@4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77923" y="2975793"/>
              <a:ext cx="780220" cy="72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2eefb045717_0_225" descr="Asset 131@4x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6700" y="2950240"/>
              <a:ext cx="1112011" cy="77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eefb045717_0_225"/>
            <p:cNvSpPr txBox="1"/>
            <p:nvPr/>
          </p:nvSpPr>
          <p:spPr>
            <a:xfrm>
              <a:off x="521610" y="3689703"/>
              <a:ext cx="2413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Drive subscription revenue</a:t>
              </a:r>
              <a:endParaRPr sz="1600" b="1">
                <a:solidFill>
                  <a:srgbClr val="002A40"/>
                </a:solidFill>
              </a:endParaRPr>
            </a:p>
          </p:txBody>
        </p:sp>
        <p:sp>
          <p:nvSpPr>
            <p:cNvPr id="174" name="Google Shape;174;g2eefb045717_0_225"/>
            <p:cNvSpPr txBox="1"/>
            <p:nvPr/>
          </p:nvSpPr>
          <p:spPr>
            <a:xfrm>
              <a:off x="3339800" y="3689717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Attract more authors</a:t>
              </a:r>
              <a:endParaRPr sz="1600" b="1">
                <a:solidFill>
                  <a:srgbClr val="002A40"/>
                </a:solidFill>
              </a:endParaRPr>
            </a:p>
          </p:txBody>
        </p:sp>
        <p:sp>
          <p:nvSpPr>
            <p:cNvPr id="175" name="Google Shape;175;g2eefb045717_0_225"/>
            <p:cNvSpPr txBox="1"/>
            <p:nvPr/>
          </p:nvSpPr>
          <p:spPr>
            <a:xfrm>
              <a:off x="6256525" y="3680402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b="1">
                  <a:solidFill>
                    <a:srgbClr val="002A40"/>
                  </a:solidFill>
                </a:rPr>
                <a:t>Drive conversions</a:t>
              </a:r>
              <a:endParaRPr sz="1600" b="1">
                <a:solidFill>
                  <a:srgbClr val="002A40"/>
                </a:solidFill>
              </a:endParaRPr>
            </a:p>
          </p:txBody>
        </p:sp>
      </p:grpSp>
      <p:sp>
        <p:nvSpPr>
          <p:cNvPr id="176" name="Google Shape;176;g2eefb045717_0_225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Publishers use </a:t>
            </a:r>
            <a:r>
              <a:rPr lang="en-US" sz="2400" b="1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TrendMD</a:t>
            </a: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maximize their growth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efb045717_0_225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r>
              <a:rPr lang="en-US" sz="2400" b="1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TrendMD</a:t>
            </a: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altLang="zh-CN" sz="2400" b="1">
                <a:solidFill>
                  <a:schemeClr val="dk1"/>
                </a:solidFill>
                <a:latin typeface="Cambria"/>
                <a:ea typeface="Cambria"/>
                <a:sym typeface="Helvetica Neue"/>
              </a:rPr>
              <a:t>audience reach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F727E3-B38F-BF88-322B-4A03AD5005B1}"/>
              </a:ext>
            </a:extLst>
          </p:cNvPr>
          <p:cNvGrpSpPr/>
          <p:nvPr/>
        </p:nvGrpSpPr>
        <p:grpSpPr>
          <a:xfrm>
            <a:off x="942944" y="1604357"/>
            <a:ext cx="9597081" cy="3649284"/>
            <a:chOff x="942944" y="1604357"/>
            <a:chExt cx="9597081" cy="364928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C7D2AD5-5FE5-72FB-8EB8-26519CDFA990}"/>
                </a:ext>
              </a:extLst>
            </p:cNvPr>
            <p:cNvGrpSpPr/>
            <p:nvPr/>
          </p:nvGrpSpPr>
          <p:grpSpPr>
            <a:xfrm>
              <a:off x="942944" y="1604357"/>
              <a:ext cx="9597081" cy="1476400"/>
              <a:chOff x="942944" y="1604357"/>
              <a:chExt cx="9597081" cy="147640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65B3270-DD0E-9E0B-6401-BC423B245AB9}"/>
                  </a:ext>
                </a:extLst>
              </p:cNvPr>
              <p:cNvGrpSpPr/>
              <p:nvPr/>
            </p:nvGrpSpPr>
            <p:grpSpPr>
              <a:xfrm>
                <a:off x="5723834" y="1604359"/>
                <a:ext cx="4816191" cy="1476398"/>
                <a:chOff x="5242209" y="1604360"/>
                <a:chExt cx="4052700" cy="1229700"/>
              </a:xfrm>
            </p:grpSpPr>
            <p:sp>
              <p:nvSpPr>
                <p:cNvPr id="13" name="Google Shape;393;p45">
                  <a:extLst>
                    <a:ext uri="{FF2B5EF4-FFF2-40B4-BE49-F238E27FC236}">
                      <a16:creationId xmlns:a16="http://schemas.microsoft.com/office/drawing/2014/main" id="{B5ED82AB-C1D4-6C4B-B74F-471AA4D4825C}"/>
                    </a:ext>
                  </a:extLst>
                </p:cNvPr>
                <p:cNvSpPr/>
                <p:nvPr/>
              </p:nvSpPr>
              <p:spPr>
                <a:xfrm>
                  <a:off x="5242209" y="1604360"/>
                  <a:ext cx="4052700" cy="1229700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>
                  <a:solidFill>
                    <a:srgbClr val="F5F7F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600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altLang="zh-C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102M+</a:t>
                  </a: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altLang="zh-C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Monthly Unique Visit</a:t>
                  </a:r>
                  <a:endParaRPr lang="en-US" altLang="zh-CN" sz="1600">
                    <a:latin typeface="+mj-lt"/>
                  </a:endParaRPr>
                </a:p>
              </p:txBody>
            </p:sp>
            <p:pic>
              <p:nvPicPr>
                <p:cNvPr id="10" name="Google Shape;401;p45">
                  <a:extLst>
                    <a:ext uri="{FF2B5EF4-FFF2-40B4-BE49-F238E27FC236}">
                      <a16:creationId xmlns:a16="http://schemas.microsoft.com/office/drawing/2014/main" id="{255715D1-BFA8-45CA-E8E0-B5A3DC71EAF0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669823" y="1941269"/>
                  <a:ext cx="482149" cy="62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BD2DBFE-6ACB-4E96-D0AC-026FCB40B6CE}"/>
                  </a:ext>
                </a:extLst>
              </p:cNvPr>
              <p:cNvGrpSpPr/>
              <p:nvPr/>
            </p:nvGrpSpPr>
            <p:grpSpPr>
              <a:xfrm>
                <a:off x="942944" y="1604357"/>
                <a:ext cx="4650278" cy="1476399"/>
                <a:chOff x="942944" y="1604360"/>
                <a:chExt cx="4052700" cy="1229700"/>
              </a:xfrm>
            </p:grpSpPr>
            <p:sp>
              <p:nvSpPr>
                <p:cNvPr id="14" name="Google Shape;394;p45">
                  <a:extLst>
                    <a:ext uri="{FF2B5EF4-FFF2-40B4-BE49-F238E27FC236}">
                      <a16:creationId xmlns:a16="http://schemas.microsoft.com/office/drawing/2014/main" id="{022E5F74-B19E-DADC-C9B3-FEA85449FFD5}"/>
                    </a:ext>
                  </a:extLst>
                </p:cNvPr>
                <p:cNvSpPr/>
                <p:nvPr/>
              </p:nvSpPr>
              <p:spPr>
                <a:xfrm>
                  <a:off x="942944" y="1604360"/>
                  <a:ext cx="4052700" cy="1229700"/>
                </a:xfrm>
                <a:prstGeom prst="rect">
                  <a:avLst/>
                </a:prstGeom>
                <a:solidFill>
                  <a:srgbClr val="F5F7F8"/>
                </a:solidFill>
                <a:ln w="19050" cap="flat" cmpd="sng">
                  <a:solidFill>
                    <a:srgbClr val="F5F7F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600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altLang="zh-C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5M+</a:t>
                  </a: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altLang="zh-C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Monthly Clicks</a:t>
                  </a:r>
                  <a:endParaRPr lang="en-US" altLang="zh-CN" sz="1600">
                    <a:latin typeface="+mj-lt"/>
                  </a:endParaRPr>
                </a:p>
              </p:txBody>
            </p:sp>
            <p:pic>
              <p:nvPicPr>
                <p:cNvPr id="11" name="Google Shape;402;p45">
                  <a:extLst>
                    <a:ext uri="{FF2B5EF4-FFF2-40B4-BE49-F238E27FC236}">
                      <a16:creationId xmlns:a16="http://schemas.microsoft.com/office/drawing/2014/main" id="{B898D011-E766-3367-5745-0A34C52DFE67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389993" y="1906660"/>
                  <a:ext cx="459221" cy="62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AF9BD41-105F-3933-B424-B30B030C3B0E}"/>
                </a:ext>
              </a:extLst>
            </p:cNvPr>
            <p:cNvGrpSpPr/>
            <p:nvPr/>
          </p:nvGrpSpPr>
          <p:grpSpPr>
            <a:xfrm>
              <a:off x="942944" y="3777243"/>
              <a:ext cx="9597081" cy="1476398"/>
              <a:chOff x="942944" y="3866967"/>
              <a:chExt cx="9597081" cy="147639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85959B4-A140-CFC0-8599-E3D50F5ABFE6}"/>
                  </a:ext>
                </a:extLst>
              </p:cNvPr>
              <p:cNvGrpSpPr/>
              <p:nvPr/>
            </p:nvGrpSpPr>
            <p:grpSpPr>
              <a:xfrm>
                <a:off x="5723835" y="3866967"/>
                <a:ext cx="4816190" cy="1476397"/>
                <a:chOff x="5242209" y="4023940"/>
                <a:chExt cx="4052700" cy="1229700"/>
              </a:xfrm>
            </p:grpSpPr>
            <p:sp>
              <p:nvSpPr>
                <p:cNvPr id="15" name="Google Shape;395;p45">
                  <a:extLst>
                    <a:ext uri="{FF2B5EF4-FFF2-40B4-BE49-F238E27FC236}">
                      <a16:creationId xmlns:a16="http://schemas.microsoft.com/office/drawing/2014/main" id="{4DA407BA-5CAD-1044-906A-D5E393178E1C}"/>
                    </a:ext>
                  </a:extLst>
                </p:cNvPr>
                <p:cNvSpPr/>
                <p:nvPr/>
              </p:nvSpPr>
              <p:spPr>
                <a:xfrm>
                  <a:off x="5242209" y="4023940"/>
                  <a:ext cx="4052700" cy="1229700"/>
                </a:xfrm>
                <a:prstGeom prst="rect">
                  <a:avLst/>
                </a:prstGeom>
                <a:solidFill>
                  <a:srgbClr val="F5F7F8"/>
                </a:solidFill>
                <a:ln w="19050" cap="flat" cmpd="sng">
                  <a:solidFill>
                    <a:srgbClr val="F5F7F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600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40%</a:t>
                  </a:r>
                  <a:endParaRPr sz="1600" b="1">
                    <a:solidFill>
                      <a:srgbClr val="16325C"/>
                    </a:solidFill>
                    <a:latin typeface="+mj-lt"/>
                    <a:ea typeface="Helvetica Neue"/>
                    <a:cs typeface="Helvetica Neue"/>
                    <a:sym typeface="Helvetica Neue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Mobile</a:t>
                  </a:r>
                  <a:endParaRPr sz="1600">
                    <a:latin typeface="+mj-lt"/>
                  </a:endParaRPr>
                </a:p>
              </p:txBody>
            </p:sp>
            <p:pic>
              <p:nvPicPr>
                <p:cNvPr id="9" name="Google Shape;399;p45">
                  <a:extLst>
                    <a:ext uri="{FF2B5EF4-FFF2-40B4-BE49-F238E27FC236}">
                      <a16:creationId xmlns:a16="http://schemas.microsoft.com/office/drawing/2014/main" id="{CAD4208D-084C-8859-970C-CE32C31A9608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23834" y="4326249"/>
                  <a:ext cx="374102" cy="62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24413793-166C-3B4A-722F-AFA3D1FA7B07}"/>
                  </a:ext>
                </a:extLst>
              </p:cNvPr>
              <p:cNvGrpSpPr/>
              <p:nvPr/>
            </p:nvGrpSpPr>
            <p:grpSpPr>
              <a:xfrm>
                <a:off x="942944" y="3866968"/>
                <a:ext cx="4650278" cy="1476397"/>
                <a:chOff x="942944" y="4023940"/>
                <a:chExt cx="4052700" cy="1229700"/>
              </a:xfrm>
            </p:grpSpPr>
            <p:sp>
              <p:nvSpPr>
                <p:cNvPr id="16" name="Google Shape;396;p45">
                  <a:extLst>
                    <a:ext uri="{FF2B5EF4-FFF2-40B4-BE49-F238E27FC236}">
                      <a16:creationId xmlns:a16="http://schemas.microsoft.com/office/drawing/2014/main" id="{C7D5F07C-1EEA-9922-E475-78976EFEAAC1}"/>
                    </a:ext>
                  </a:extLst>
                </p:cNvPr>
                <p:cNvSpPr/>
                <p:nvPr/>
              </p:nvSpPr>
              <p:spPr>
                <a:xfrm>
                  <a:off x="942944" y="4023940"/>
                  <a:ext cx="4052700" cy="12297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F5F7F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600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60%</a:t>
                  </a:r>
                  <a:endParaRPr sz="1600" b="1">
                    <a:solidFill>
                      <a:srgbClr val="16325C"/>
                    </a:solidFill>
                    <a:latin typeface="+mj-lt"/>
                    <a:ea typeface="Helvetica Neue"/>
                    <a:cs typeface="Helvetica Neue"/>
                    <a:sym typeface="Helvetica Neue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" sz="1600" b="1">
                      <a:solidFill>
                        <a:srgbClr val="16325C"/>
                      </a:solidFill>
                      <a:latin typeface="+mj-lt"/>
                      <a:ea typeface="Helvetica Neue"/>
                      <a:cs typeface="Helvetica Neue"/>
                      <a:sym typeface="Helvetica Neue"/>
                    </a:rPr>
                    <a:t>Desktop</a:t>
                  </a:r>
                  <a:endParaRPr sz="1600">
                    <a:latin typeface="+mj-lt"/>
                  </a:endParaRPr>
                </a:p>
              </p:txBody>
            </p:sp>
            <p:pic>
              <p:nvPicPr>
                <p:cNvPr id="12" name="Google Shape;404;p45">
                  <a:extLst>
                    <a:ext uri="{FF2B5EF4-FFF2-40B4-BE49-F238E27FC236}">
                      <a16:creationId xmlns:a16="http://schemas.microsoft.com/office/drawing/2014/main" id="{654D516E-982D-15F9-9A27-BBBADDDC0DC0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1270832" y="4326245"/>
                  <a:ext cx="697500" cy="6250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9332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efb045717_0_225"/>
          <p:cNvSpPr/>
          <p:nvPr/>
        </p:nvSpPr>
        <p:spPr>
          <a:xfrm>
            <a:off x="389025" y="463600"/>
            <a:ext cx="9845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more about your audience: analytics</a:t>
            </a:r>
          </a:p>
        </p:txBody>
      </p:sp>
      <p:graphicFrame>
        <p:nvGraphicFramePr>
          <p:cNvPr id="24" name="Google Shape;529;p54">
            <a:extLst>
              <a:ext uri="{FF2B5EF4-FFF2-40B4-BE49-F238E27FC236}">
                <a16:creationId xmlns:a16="http://schemas.microsoft.com/office/drawing/2014/main" id="{5FEA5041-8994-1848-A94E-42F864CA4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933502"/>
              </p:ext>
            </p:extLst>
          </p:nvPr>
        </p:nvGraphicFramePr>
        <p:xfrm>
          <a:off x="389025" y="1339312"/>
          <a:ext cx="10213072" cy="4179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1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many additional readers did </a:t>
                      </a:r>
                      <a:r>
                        <a:rPr lang="en" sz="1800" dirty="0" err="1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TrendMD</a:t>
                      </a:r>
                      <a:r>
                        <a:rPr lang="en" sz="1800" dirty="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refer?</a:t>
                      </a:r>
                      <a:endParaRPr sz="1800" dirty="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Which articles are generating and receiving the most traffic?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journals are my readers coming from?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 which third-party journals is your content trending?</a:t>
                      </a:r>
                      <a:endParaRPr sz="1800" dirty="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country/region are my readers coming from?</a:t>
                      </a:r>
                      <a:endParaRPr sz="1800" dirty="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531</Words>
  <Application>Microsoft Macintosh PowerPoint</Application>
  <PresentationFormat>Widescreen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zhong stone</cp:lastModifiedBy>
  <cp:revision>3</cp:revision>
  <dcterms:created xsi:type="dcterms:W3CDTF">2024-06-15T05:35:11Z</dcterms:created>
  <dcterms:modified xsi:type="dcterms:W3CDTF">2024-08-17T11:34:29Z</dcterms:modified>
</cp:coreProperties>
</file>